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 ExtraBold" charset="1" panose="00000000000000000000"/>
      <p:regular r:id="rId10"/>
    </p:embeddedFont>
    <p:embeddedFont>
      <p:font typeface="Garet ExtraBold Bold" charset="1" panose="00000000000000000000"/>
      <p:regular r:id="rId11"/>
    </p:embeddedFon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  <p:embeddedFont>
      <p:font typeface="Garet Italics" charset="1" panose="00000000000000000000"/>
      <p:regular r:id="rId14"/>
    </p:embeddedFont>
    <p:embeddedFont>
      <p:font typeface="Garet Bold Italics" charset="1" panose="00000000000000000000"/>
      <p:regular r:id="rId15"/>
    </p:embeddedFont>
    <p:embeddedFont>
      <p:font typeface="Garet Light" charset="1" panose="00000000000000000000"/>
      <p:regular r:id="rId16"/>
    </p:embeddedFont>
    <p:embeddedFont>
      <p:font typeface="Garet Ultra-Bold" charset="1" panose="00000000000000000000"/>
      <p:regular r:id="rId17"/>
    </p:embeddedFont>
    <p:embeddedFont>
      <p:font typeface="Garet Ultra-Bold Italics" charset="1" panose="00000000000000000000"/>
      <p:regular r:id="rId18"/>
    </p:embeddedFont>
    <p:embeddedFont>
      <p:font typeface="Garet Heavy" charset="1" panose="00000000000000000000"/>
      <p:regular r:id="rId19"/>
    </p:embeddedFont>
    <p:embeddedFont>
      <p:font typeface="Garet Heavy Italics" charset="1" panose="00000000000000000000"/>
      <p:regular r:id="rId20"/>
    </p:embeddedFont>
    <p:embeddedFont>
      <p:font typeface="Nunito" charset="1" panose="00000500000000000000"/>
      <p:regular r:id="rId21"/>
    </p:embeddedFont>
    <p:embeddedFont>
      <p:font typeface="Nunito Bold" charset="1" panose="00000800000000000000"/>
      <p:regular r:id="rId22"/>
    </p:embeddedFont>
    <p:embeddedFont>
      <p:font typeface="Nunito Bold Italics" charset="1" panose="00000000000000000000"/>
      <p:regular r:id="rId23"/>
    </p:embeddedFont>
    <p:embeddedFont>
      <p:font typeface="Nunito Light" charset="1" panose="00000400000000000000"/>
      <p:regular r:id="rId24"/>
    </p:embeddedFont>
    <p:embeddedFont>
      <p:font typeface="Nunito Heavy" charset="1" panose="00000000000000000000"/>
      <p:regular r:id="rId25"/>
    </p:embeddedFont>
    <p:embeddedFont>
      <p:font typeface="Nunito Heavy Italics" charset="1" panose="00000000000000000000"/>
      <p:regular r:id="rId26"/>
    </p:embeddedFont>
    <p:embeddedFont>
      <p:font typeface="Open Sauce" charset="1" panose="00000500000000000000"/>
      <p:regular r:id="rId27"/>
    </p:embeddedFont>
    <p:embeddedFont>
      <p:font typeface="Open Sauce Bold" charset="1" panose="00000800000000000000"/>
      <p:regular r:id="rId28"/>
    </p:embeddedFont>
    <p:embeddedFont>
      <p:font typeface="Open Sauce Italics" charset="1" panose="00000500000000000000"/>
      <p:regular r:id="rId29"/>
    </p:embeddedFont>
    <p:embeddedFont>
      <p:font typeface="Open Sauce Bold Italics" charset="1" panose="00000800000000000000"/>
      <p:regular r:id="rId30"/>
    </p:embeddedFont>
    <p:embeddedFont>
      <p:font typeface="Open Sauce Light" charset="1" panose="00000400000000000000"/>
      <p:regular r:id="rId31"/>
    </p:embeddedFont>
    <p:embeddedFont>
      <p:font typeface="Open Sauce Light Italics" charset="1" panose="00000400000000000000"/>
      <p:regular r:id="rId32"/>
    </p:embeddedFont>
    <p:embeddedFont>
      <p:font typeface="Open Sauce Medium" charset="1" panose="00000600000000000000"/>
      <p:regular r:id="rId33"/>
    </p:embeddedFont>
    <p:embeddedFont>
      <p:font typeface="Open Sauce Medium Italics" charset="1" panose="00000600000000000000"/>
      <p:regular r:id="rId34"/>
    </p:embeddedFont>
    <p:embeddedFont>
      <p:font typeface="Open Sauce Semi-Bold" charset="1" panose="00000700000000000000"/>
      <p:regular r:id="rId35"/>
    </p:embeddedFont>
    <p:embeddedFont>
      <p:font typeface="Open Sauce Semi-Bold Italics" charset="1" panose="00000700000000000000"/>
      <p:regular r:id="rId36"/>
    </p:embeddedFont>
    <p:embeddedFont>
      <p:font typeface="Open Sauce Heavy" charset="1" panose="00000A00000000000000"/>
      <p:regular r:id="rId37"/>
    </p:embeddedFont>
    <p:embeddedFont>
      <p:font typeface="Open Sauce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740" r="0" b="-157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2736" y="1028700"/>
            <a:ext cx="16776564" cy="9354675"/>
            <a:chOff x="0" y="0"/>
            <a:chExt cx="4418519" cy="2463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8519" cy="2463783"/>
            </a:xfrm>
            <a:custGeom>
              <a:avLst/>
              <a:gdLst/>
              <a:ahLst/>
              <a:cxnLst/>
              <a:rect r="r" b="b" t="t" l="l"/>
              <a:pathLst>
                <a:path h="2463783" w="4418519">
                  <a:moveTo>
                    <a:pt x="0" y="0"/>
                  </a:moveTo>
                  <a:lnTo>
                    <a:pt x="4418519" y="0"/>
                  </a:lnTo>
                  <a:lnTo>
                    <a:pt x="4418519" y="2463783"/>
                  </a:lnTo>
                  <a:lnTo>
                    <a:pt x="0" y="2463783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63448" y="5059294"/>
            <a:ext cx="3487702" cy="613044"/>
            <a:chOff x="0" y="0"/>
            <a:chExt cx="918572" cy="1614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572" cy="161460"/>
            </a:xfrm>
            <a:custGeom>
              <a:avLst/>
              <a:gdLst/>
              <a:ahLst/>
              <a:cxnLst/>
              <a:rect r="r" b="b" t="t" l="l"/>
              <a:pathLst>
                <a:path h="161460" w="918572">
                  <a:moveTo>
                    <a:pt x="0" y="0"/>
                  </a:moveTo>
                  <a:lnTo>
                    <a:pt x="918572" y="0"/>
                  </a:lnTo>
                  <a:lnTo>
                    <a:pt x="918572" y="161460"/>
                  </a:lnTo>
                  <a:lnTo>
                    <a:pt x="0" y="161460"/>
                  </a:lnTo>
                  <a:close/>
                </a:path>
              </a:pathLst>
            </a:custGeom>
            <a:solidFill>
              <a:srgbClr val="6384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28019" y="1934251"/>
            <a:ext cx="14685998" cy="247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28"/>
              </a:lnSpc>
            </a:pPr>
            <a:r>
              <a:rPr lang="en-US" sz="7091">
                <a:solidFill>
                  <a:srgbClr val="000000"/>
                </a:solidFill>
                <a:latin typeface="Garet Bold"/>
              </a:rPr>
              <a:t>CREDIT CARD FRAUD ANALYSIS USING  BIG DATA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4972" y="1148243"/>
            <a:ext cx="11358057" cy="43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75"/>
              </a:lnSpc>
            </a:pPr>
            <a:r>
              <a:rPr lang="en-US" sz="2553" spc="153">
                <a:solidFill>
                  <a:srgbClr val="000000"/>
                </a:solidFill>
                <a:latin typeface="Nunito"/>
              </a:rPr>
              <a:t>  </a:t>
            </a:r>
            <a:r>
              <a:rPr lang="en-US" sz="2553" spc="153">
                <a:solidFill>
                  <a:srgbClr val="000000"/>
                </a:solidFill>
                <a:latin typeface="Nunito"/>
              </a:rPr>
              <a:t>Final Project Defence on Data Technology Solutions BDM 1024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8408" y="5082805"/>
            <a:ext cx="2045940" cy="55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3255" spc="195">
                <a:solidFill>
                  <a:srgbClr val="FFFFFF"/>
                </a:solidFill>
                <a:latin typeface="Nunito"/>
              </a:rPr>
              <a:t>GROUP 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7835664"/>
            <a:ext cx="3727432" cy="1422636"/>
          </a:xfrm>
          <a:custGeom>
            <a:avLst/>
            <a:gdLst/>
            <a:ahLst/>
            <a:cxnLst/>
            <a:rect r="r" b="b" t="t" l="l"/>
            <a:pathLst>
              <a:path h="1422636" w="3727432">
                <a:moveTo>
                  <a:pt x="0" y="0"/>
                </a:moveTo>
                <a:lnTo>
                  <a:pt x="3727432" y="0"/>
                </a:lnTo>
                <a:lnTo>
                  <a:pt x="3727432" y="1422636"/>
                </a:lnTo>
                <a:lnTo>
                  <a:pt x="0" y="142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193" r="-565" b="-2518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62353" y="5977742"/>
            <a:ext cx="4289892" cy="302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Koshish Aryal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Punam Bhattarai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Saaz Neupane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Bipin Pandey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 Shweta Laljibhai Thummar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Manan Tushar Kapadia</a:t>
            </a:r>
          </a:p>
          <a:p>
            <a:pPr algn="ctr">
              <a:lnSpc>
                <a:spcPts val="3072"/>
              </a:lnSpc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Robert Thapa</a:t>
            </a:r>
          </a:p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sz="2418" spc="145">
                <a:solidFill>
                  <a:srgbClr val="010101"/>
                </a:solidFill>
                <a:latin typeface="Nunito"/>
              </a:rPr>
              <a:t>Dipti Baral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74189"/>
            <a:ext cx="18288000" cy="8812811"/>
            <a:chOff x="0" y="0"/>
            <a:chExt cx="4816593" cy="2321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21070"/>
            </a:xfrm>
            <a:custGeom>
              <a:avLst/>
              <a:gdLst/>
              <a:ahLst/>
              <a:cxnLst/>
              <a:rect r="r" b="b" t="t" l="l"/>
              <a:pathLst>
                <a:path h="232107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21070"/>
                  </a:lnTo>
                  <a:lnTo>
                    <a:pt x="0" y="23210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7340" y="3786588"/>
            <a:ext cx="7074734" cy="5471712"/>
          </a:xfrm>
          <a:custGeom>
            <a:avLst/>
            <a:gdLst/>
            <a:ahLst/>
            <a:cxnLst/>
            <a:rect r="r" b="b" t="t" l="l"/>
            <a:pathLst>
              <a:path h="5471712" w="7074734">
                <a:moveTo>
                  <a:pt x="0" y="0"/>
                </a:moveTo>
                <a:lnTo>
                  <a:pt x="7074734" y="0"/>
                </a:lnTo>
                <a:lnTo>
                  <a:pt x="7074734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786588"/>
            <a:ext cx="8425085" cy="5281992"/>
          </a:xfrm>
          <a:custGeom>
            <a:avLst/>
            <a:gdLst/>
            <a:ahLst/>
            <a:cxnLst/>
            <a:rect r="r" b="b" t="t" l="l"/>
            <a:pathLst>
              <a:path h="5281992" w="8425085">
                <a:moveTo>
                  <a:pt x="0" y="0"/>
                </a:moveTo>
                <a:lnTo>
                  <a:pt x="8425085" y="0"/>
                </a:lnTo>
                <a:lnTo>
                  <a:pt x="8425085" y="5281993"/>
                </a:lnTo>
                <a:lnTo>
                  <a:pt x="0" y="5281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58" r="-14261" b="-359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304" y="1945312"/>
            <a:ext cx="75632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278111" y="-4240154"/>
            <a:ext cx="8202637" cy="20851671"/>
            <a:chOff x="0" y="0"/>
            <a:chExt cx="2160365" cy="5491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0365" cy="5491798"/>
            </a:xfrm>
            <a:custGeom>
              <a:avLst/>
              <a:gdLst/>
              <a:ahLst/>
              <a:cxnLst/>
              <a:rect r="r" b="b" t="t" l="l"/>
              <a:pathLst>
                <a:path h="5491798" w="2160365">
                  <a:moveTo>
                    <a:pt x="0" y="0"/>
                  </a:moveTo>
                  <a:lnTo>
                    <a:pt x="2160365" y="0"/>
                  </a:lnTo>
                  <a:lnTo>
                    <a:pt x="2160365" y="5491798"/>
                  </a:lnTo>
                  <a:lnTo>
                    <a:pt x="0" y="5491798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02182" y="3412266"/>
            <a:ext cx="9911917" cy="5164152"/>
            <a:chOff x="0" y="0"/>
            <a:chExt cx="13215889" cy="688553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885536" cy="688553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798F9B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6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0353" y="0"/>
              <a:ext cx="6885536" cy="688553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798F9B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6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5101938" y="3896390"/>
            <a:ext cx="1247110" cy="1247110"/>
          </a:xfrm>
          <a:custGeom>
            <a:avLst/>
            <a:gdLst/>
            <a:ahLst/>
            <a:cxnLst/>
            <a:rect r="r" b="b" t="t" l="l"/>
            <a:pathLst>
              <a:path h="1247110" w="1247110">
                <a:moveTo>
                  <a:pt x="0" y="0"/>
                </a:moveTo>
                <a:lnTo>
                  <a:pt x="1247109" y="0"/>
                </a:lnTo>
                <a:lnTo>
                  <a:pt x="1247109" y="1247110"/>
                </a:lnTo>
                <a:lnTo>
                  <a:pt x="0" y="124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56397" y="4010034"/>
            <a:ext cx="1019822" cy="1019822"/>
          </a:xfrm>
          <a:custGeom>
            <a:avLst/>
            <a:gdLst/>
            <a:ahLst/>
            <a:cxnLst/>
            <a:rect r="r" b="b" t="t" l="l"/>
            <a:pathLst>
              <a:path h="1019822" w="1019822">
                <a:moveTo>
                  <a:pt x="0" y="0"/>
                </a:moveTo>
                <a:lnTo>
                  <a:pt x="1019822" y="0"/>
                </a:lnTo>
                <a:lnTo>
                  <a:pt x="1019822" y="1019822"/>
                </a:lnTo>
                <a:lnTo>
                  <a:pt x="0" y="101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2501" y="815639"/>
            <a:ext cx="538644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Garet ExtraBold"/>
              </a:rPr>
              <a:t>BIG DATA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57648" y="5456496"/>
            <a:ext cx="362333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unito Bold"/>
              </a:rPr>
              <a:t>HADOOP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8219" y="5427281"/>
            <a:ext cx="3637179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unito Bold"/>
              </a:rPr>
              <a:t>SPARK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058631" y="0"/>
            <a:ext cx="229369" cy="10287000"/>
            <a:chOff x="0" y="0"/>
            <a:chExt cx="60410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60410">
                  <a:moveTo>
                    <a:pt x="0" y="0"/>
                  </a:moveTo>
                  <a:lnTo>
                    <a:pt x="60410" y="0"/>
                  </a:lnTo>
                  <a:lnTo>
                    <a:pt x="604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5300" y="1546018"/>
            <a:ext cx="19278600" cy="8740982"/>
            <a:chOff x="0" y="0"/>
            <a:chExt cx="5077491" cy="2302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7491" cy="2302152"/>
            </a:xfrm>
            <a:custGeom>
              <a:avLst/>
              <a:gdLst/>
              <a:ahLst/>
              <a:cxnLst/>
              <a:rect r="r" b="b" t="t" l="l"/>
              <a:pathLst>
                <a:path h="2302152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302152"/>
                  </a:lnTo>
                  <a:lnTo>
                    <a:pt x="0" y="23021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04888" y="3730959"/>
            <a:ext cx="0" cy="3300519"/>
          </a:xfrm>
          <a:prstGeom prst="line">
            <a:avLst/>
          </a:prstGeom>
          <a:ln cap="rnd" w="47625">
            <a:solidFill>
              <a:srgbClr val="6384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82659" y="4144170"/>
            <a:ext cx="14274089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An open-source framework designed for distributed storage and processing of large datasets across clusters of computers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56767"/>
            <a:ext cx="75632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HADOOP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253" y="4134645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0253" y="5337634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075" y="5324069"/>
            <a:ext cx="1437938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Running map reduce to get the frequency for the transactions based on category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503" y="6152340"/>
            <a:ext cx="1437938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Running map reduce to get the frequency to find the fraud and not fraud transaction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253" y="6142815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3850" y="1752600"/>
            <a:ext cx="19278600" cy="8534400"/>
            <a:chOff x="0" y="0"/>
            <a:chExt cx="5077491" cy="224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7491" cy="2247743"/>
            </a:xfrm>
            <a:custGeom>
              <a:avLst/>
              <a:gdLst/>
              <a:ahLst/>
              <a:cxnLst/>
              <a:rect r="r" b="b" t="t" l="l"/>
              <a:pathLst>
                <a:path h="2247743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247743"/>
                  </a:lnTo>
                  <a:lnTo>
                    <a:pt x="0" y="22477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04888" y="3730959"/>
            <a:ext cx="0" cy="3300519"/>
          </a:xfrm>
          <a:prstGeom prst="line">
            <a:avLst/>
          </a:prstGeom>
          <a:ln cap="rnd" w="47625">
            <a:solidFill>
              <a:srgbClr val="6384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82659" y="4134645"/>
            <a:ext cx="14274089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feature segmentations on population density, city population and recency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2659" y="4720750"/>
            <a:ext cx="16217726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Categorizing customers into age groups, and calculation of the transaction amount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2659" y="5900650"/>
            <a:ext cx="13809636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Statistics calculation (Average, Standard deviation)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56767"/>
            <a:ext cx="75632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SPARK JOB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2659" y="5314544"/>
            <a:ext cx="14274089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Identify merchants with total transaction amounts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253" y="4134645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909" y="4720750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0253" y="5314544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0253" y="5900650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4800" y="1752600"/>
            <a:ext cx="19278600" cy="8534400"/>
            <a:chOff x="0" y="0"/>
            <a:chExt cx="5077491" cy="224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7491" cy="2247743"/>
            </a:xfrm>
            <a:custGeom>
              <a:avLst/>
              <a:gdLst/>
              <a:ahLst/>
              <a:cxnLst/>
              <a:rect r="r" b="b" t="t" l="l"/>
              <a:pathLst>
                <a:path h="2247743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247743"/>
                  </a:lnTo>
                  <a:lnTo>
                    <a:pt x="0" y="22477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5468" y="4355560"/>
            <a:ext cx="6560210" cy="5133059"/>
          </a:xfrm>
          <a:custGeom>
            <a:avLst/>
            <a:gdLst/>
            <a:ahLst/>
            <a:cxnLst/>
            <a:rect r="r" b="b" t="t" l="l"/>
            <a:pathLst>
              <a:path h="5133059" w="6560210">
                <a:moveTo>
                  <a:pt x="0" y="0"/>
                </a:moveTo>
                <a:lnTo>
                  <a:pt x="6560210" y="0"/>
                </a:lnTo>
                <a:lnTo>
                  <a:pt x="6560210" y="5133059"/>
                </a:lnTo>
                <a:lnTo>
                  <a:pt x="0" y="5133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5" t="-1232" r="-5508" b="-36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373" y="4521543"/>
            <a:ext cx="7148708" cy="5197070"/>
          </a:xfrm>
          <a:custGeom>
            <a:avLst/>
            <a:gdLst/>
            <a:ahLst/>
            <a:cxnLst/>
            <a:rect r="r" b="b" t="t" l="l"/>
            <a:pathLst>
              <a:path h="5197070" w="7148708">
                <a:moveTo>
                  <a:pt x="0" y="0"/>
                </a:moveTo>
                <a:lnTo>
                  <a:pt x="7148708" y="0"/>
                </a:lnTo>
                <a:lnTo>
                  <a:pt x="7148708" y="5197070"/>
                </a:lnTo>
                <a:lnTo>
                  <a:pt x="0" y="519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44" t="-9174" r="-3655" b="-48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22556" y="1930972"/>
            <a:ext cx="18288000" cy="1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SPARK JOB FOR FEATURE ANALYSIS AND SEGMENTATION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721276" y="-9249400"/>
            <a:ext cx="845448" cy="18288000"/>
            <a:chOff x="0" y="0"/>
            <a:chExt cx="22266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669" cy="4816592"/>
            </a:xfrm>
            <a:custGeom>
              <a:avLst/>
              <a:gdLst/>
              <a:ahLst/>
              <a:cxnLst/>
              <a:rect r="r" b="b" t="t" l="l"/>
              <a:pathLst>
                <a:path h="4816592" w="222669">
                  <a:moveTo>
                    <a:pt x="0" y="0"/>
                  </a:moveTo>
                  <a:lnTo>
                    <a:pt x="222669" y="0"/>
                  </a:lnTo>
                  <a:lnTo>
                    <a:pt x="22266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73032" y="3974159"/>
            <a:ext cx="5600340" cy="5600340"/>
          </a:xfrm>
          <a:custGeom>
            <a:avLst/>
            <a:gdLst/>
            <a:ahLst/>
            <a:cxnLst/>
            <a:rect r="r" b="b" t="t" l="l"/>
            <a:pathLst>
              <a:path h="5600340" w="5600340">
                <a:moveTo>
                  <a:pt x="0" y="0"/>
                </a:moveTo>
                <a:lnTo>
                  <a:pt x="5600340" y="0"/>
                </a:lnTo>
                <a:lnTo>
                  <a:pt x="5600340" y="5600340"/>
                </a:lnTo>
                <a:lnTo>
                  <a:pt x="0" y="5600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383" y="933450"/>
            <a:ext cx="5184262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CONCLUSION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4383" y="2525256"/>
            <a:ext cx="17135112" cy="129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724" spc="108">
                <a:solidFill>
                  <a:srgbClr val="000000"/>
                </a:solidFill>
                <a:latin typeface="Nunito"/>
              </a:rPr>
              <a:t>Successfully designed and implemented database and performed analysis on credit card fraud dataset leveraging big data tools empowering the Banking Sector with Cutting-Edge technology, allowing to produce meaningful insights and making informed decision.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3850" y="1752600"/>
            <a:ext cx="19278600" cy="8534400"/>
            <a:chOff x="0" y="0"/>
            <a:chExt cx="5077491" cy="224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7491" cy="2247743"/>
            </a:xfrm>
            <a:custGeom>
              <a:avLst/>
              <a:gdLst/>
              <a:ahLst/>
              <a:cxnLst/>
              <a:rect r="r" b="b" t="t" l="l"/>
              <a:pathLst>
                <a:path h="2247743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247743"/>
                  </a:lnTo>
                  <a:lnTo>
                    <a:pt x="0" y="22477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81075" y="3735137"/>
            <a:ext cx="0" cy="3300519"/>
          </a:xfrm>
          <a:prstGeom prst="line">
            <a:avLst/>
          </a:prstGeom>
          <a:ln cap="rnd" w="47625">
            <a:solidFill>
              <a:srgbClr val="6384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15450" y="3358579"/>
            <a:ext cx="9802028" cy="5513641"/>
          </a:xfrm>
          <a:custGeom>
            <a:avLst/>
            <a:gdLst/>
            <a:ahLst/>
            <a:cxnLst/>
            <a:rect r="r" b="b" t="t" l="l"/>
            <a:pathLst>
              <a:path h="5513641" w="9802028">
                <a:moveTo>
                  <a:pt x="0" y="0"/>
                </a:moveTo>
                <a:lnTo>
                  <a:pt x="9802028" y="0"/>
                </a:lnTo>
                <a:lnTo>
                  <a:pt x="9802028" y="5513640"/>
                </a:lnTo>
                <a:lnTo>
                  <a:pt x="0" y="5513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9882" y="3906481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882" y="4652644"/>
            <a:ext cx="643737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458" y="6026112"/>
            <a:ext cx="730959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075" y="2346793"/>
            <a:ext cx="75632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DOMAIN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3619" y="3916006"/>
            <a:ext cx="6220293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62% Perceive Increased Targeting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3619" y="6058249"/>
            <a:ext cx="6220293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unito"/>
              </a:rPr>
              <a:t>26% Fear Online Card Theft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33619" y="4662169"/>
            <a:ext cx="6220293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unito"/>
              </a:rPr>
              <a:t>25% Experienced Fraud in 3 Years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33619" y="5328247"/>
            <a:ext cx="6220293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unito"/>
              </a:rPr>
              <a:t>35% Concerned About Identity Theft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89882" y="5360035"/>
            <a:ext cx="714111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29804" y="3209764"/>
            <a:ext cx="3867471" cy="38674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AE5"/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8014" y="3209764"/>
            <a:ext cx="3867471" cy="38674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EAE5"/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1772" y="-12489"/>
            <a:ext cx="583544" cy="10863987"/>
            <a:chOff x="0" y="0"/>
            <a:chExt cx="153691" cy="28612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691" cy="2861297"/>
            </a:xfrm>
            <a:custGeom>
              <a:avLst/>
              <a:gdLst/>
              <a:ahLst/>
              <a:cxnLst/>
              <a:rect r="r" b="b" t="t" l="l"/>
              <a:pathLst>
                <a:path h="2861297" w="153691">
                  <a:moveTo>
                    <a:pt x="0" y="0"/>
                  </a:moveTo>
                  <a:lnTo>
                    <a:pt x="153691" y="0"/>
                  </a:lnTo>
                  <a:lnTo>
                    <a:pt x="153691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71595" y="1396040"/>
            <a:ext cx="6681602" cy="6703269"/>
          </a:xfrm>
          <a:custGeom>
            <a:avLst/>
            <a:gdLst/>
            <a:ahLst/>
            <a:cxnLst/>
            <a:rect r="r" b="b" t="t" l="l"/>
            <a:pathLst>
              <a:path h="6703269" w="6681602">
                <a:moveTo>
                  <a:pt x="0" y="0"/>
                </a:moveTo>
                <a:lnTo>
                  <a:pt x="6681602" y="0"/>
                </a:lnTo>
                <a:lnTo>
                  <a:pt x="6681602" y="6703269"/>
                </a:lnTo>
                <a:lnTo>
                  <a:pt x="0" y="670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" t="0" r="-16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03890" y="4407315"/>
            <a:ext cx="3319300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000000"/>
                </a:solidFill>
                <a:latin typeface="Garet"/>
              </a:rPr>
              <a:t>Develop a robust fraud detection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8133" y="4551826"/>
            <a:ext cx="3145311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000000"/>
                </a:solidFill>
                <a:latin typeface="Nunito"/>
              </a:rPr>
              <a:t>Detect</a:t>
            </a:r>
            <a:r>
              <a:rPr lang="en-US" sz="2799" spc="167">
                <a:solidFill>
                  <a:srgbClr val="000000"/>
                </a:solidFill>
                <a:latin typeface="Nunito"/>
              </a:rPr>
              <a:t> fraudulent activities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33450"/>
            <a:ext cx="805357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 Bold"/>
              </a:rPr>
              <a:t>PROJECT GOALS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1719" y="3658380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7595" y="3658380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7100" y="2351283"/>
            <a:ext cx="1350518" cy="1447923"/>
          </a:xfrm>
          <a:custGeom>
            <a:avLst/>
            <a:gdLst/>
            <a:ahLst/>
            <a:cxnLst/>
            <a:rect r="r" b="b" t="t" l="l"/>
            <a:pathLst>
              <a:path h="1447923" w="1350518">
                <a:moveTo>
                  <a:pt x="0" y="0"/>
                </a:moveTo>
                <a:lnTo>
                  <a:pt x="1350517" y="0"/>
                </a:lnTo>
                <a:lnTo>
                  <a:pt x="1350517" y="1447923"/>
                </a:lnTo>
                <a:lnTo>
                  <a:pt x="0" y="144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5464" y="1758967"/>
            <a:ext cx="2962706" cy="2564087"/>
          </a:xfrm>
          <a:custGeom>
            <a:avLst/>
            <a:gdLst/>
            <a:ahLst/>
            <a:cxnLst/>
            <a:rect r="r" b="b" t="t" l="l"/>
            <a:pathLst>
              <a:path h="2564087" w="2962706">
                <a:moveTo>
                  <a:pt x="0" y="0"/>
                </a:moveTo>
                <a:lnTo>
                  <a:pt x="2962705" y="0"/>
                </a:lnTo>
                <a:lnTo>
                  <a:pt x="2962705" y="2564087"/>
                </a:lnTo>
                <a:lnTo>
                  <a:pt x="0" y="256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00000">
            <a:off x="6818496" y="4330832"/>
            <a:ext cx="1703934" cy="483491"/>
          </a:xfrm>
          <a:custGeom>
            <a:avLst/>
            <a:gdLst/>
            <a:ahLst/>
            <a:cxnLst/>
            <a:rect r="r" b="b" t="t" l="l"/>
            <a:pathLst>
              <a:path h="483491" w="1703934">
                <a:moveTo>
                  <a:pt x="0" y="0"/>
                </a:moveTo>
                <a:lnTo>
                  <a:pt x="1703934" y="0"/>
                </a:lnTo>
                <a:lnTo>
                  <a:pt x="1703934" y="483491"/>
                </a:lnTo>
                <a:lnTo>
                  <a:pt x="0" y="483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23696">
            <a:off x="11440894" y="7604660"/>
            <a:ext cx="2013836" cy="571426"/>
          </a:xfrm>
          <a:custGeom>
            <a:avLst/>
            <a:gdLst/>
            <a:ahLst/>
            <a:cxnLst/>
            <a:rect r="r" b="b" t="t" l="l"/>
            <a:pathLst>
              <a:path h="571426" w="2013836">
                <a:moveTo>
                  <a:pt x="0" y="0"/>
                </a:moveTo>
                <a:lnTo>
                  <a:pt x="2013836" y="0"/>
                </a:lnTo>
                <a:lnTo>
                  <a:pt x="2013836" y="571426"/>
                </a:lnTo>
                <a:lnTo>
                  <a:pt x="0" y="571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7044" y="7763352"/>
            <a:ext cx="2162250" cy="1621688"/>
          </a:xfrm>
          <a:custGeom>
            <a:avLst/>
            <a:gdLst/>
            <a:ahLst/>
            <a:cxnLst/>
            <a:rect r="r" b="b" t="t" l="l"/>
            <a:pathLst>
              <a:path h="1621688" w="2162250">
                <a:moveTo>
                  <a:pt x="0" y="0"/>
                </a:moveTo>
                <a:lnTo>
                  <a:pt x="2162251" y="0"/>
                </a:lnTo>
                <a:lnTo>
                  <a:pt x="2162251" y="1621688"/>
                </a:lnTo>
                <a:lnTo>
                  <a:pt x="0" y="1621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27472" y="4572578"/>
            <a:ext cx="1907369" cy="1893064"/>
          </a:xfrm>
          <a:custGeom>
            <a:avLst/>
            <a:gdLst/>
            <a:ahLst/>
            <a:cxnLst/>
            <a:rect r="r" b="b" t="t" l="l"/>
            <a:pathLst>
              <a:path h="1893064" w="1907369">
                <a:moveTo>
                  <a:pt x="0" y="0"/>
                </a:moveTo>
                <a:lnTo>
                  <a:pt x="1907369" y="0"/>
                </a:lnTo>
                <a:lnTo>
                  <a:pt x="1907369" y="1893063"/>
                </a:lnTo>
                <a:lnTo>
                  <a:pt x="0" y="1893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73756" y="5812898"/>
            <a:ext cx="1753716" cy="497617"/>
          </a:xfrm>
          <a:custGeom>
            <a:avLst/>
            <a:gdLst/>
            <a:ahLst/>
            <a:cxnLst/>
            <a:rect r="r" b="b" t="t" l="l"/>
            <a:pathLst>
              <a:path h="497617" w="1753716">
                <a:moveTo>
                  <a:pt x="0" y="0"/>
                </a:moveTo>
                <a:lnTo>
                  <a:pt x="1753716" y="0"/>
                </a:lnTo>
                <a:lnTo>
                  <a:pt x="1753716" y="497617"/>
                </a:lnTo>
                <a:lnTo>
                  <a:pt x="0" y="497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1227" y="6456805"/>
            <a:ext cx="2094396" cy="594285"/>
          </a:xfrm>
          <a:custGeom>
            <a:avLst/>
            <a:gdLst/>
            <a:ahLst/>
            <a:cxnLst/>
            <a:rect r="r" b="b" t="t" l="l"/>
            <a:pathLst>
              <a:path h="594285" w="2094396">
                <a:moveTo>
                  <a:pt x="0" y="0"/>
                </a:moveTo>
                <a:lnTo>
                  <a:pt x="2094396" y="0"/>
                </a:lnTo>
                <a:lnTo>
                  <a:pt x="2094396" y="594284"/>
                </a:lnTo>
                <a:lnTo>
                  <a:pt x="0" y="594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573" y="5300113"/>
            <a:ext cx="2229500" cy="1025570"/>
          </a:xfrm>
          <a:custGeom>
            <a:avLst/>
            <a:gdLst/>
            <a:ahLst/>
            <a:cxnLst/>
            <a:rect r="r" b="b" t="t" l="l"/>
            <a:pathLst>
              <a:path h="1025570" w="2229500">
                <a:moveTo>
                  <a:pt x="0" y="0"/>
                </a:moveTo>
                <a:lnTo>
                  <a:pt x="2229500" y="0"/>
                </a:lnTo>
                <a:lnTo>
                  <a:pt x="2229500" y="1025570"/>
                </a:lnTo>
                <a:lnTo>
                  <a:pt x="0" y="1025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6442">
            <a:off x="10109933" y="3056538"/>
            <a:ext cx="1611263" cy="457196"/>
          </a:xfrm>
          <a:custGeom>
            <a:avLst/>
            <a:gdLst/>
            <a:ahLst/>
            <a:cxnLst/>
            <a:rect r="r" b="b" t="t" l="l"/>
            <a:pathLst>
              <a:path h="457196" w="1611263">
                <a:moveTo>
                  <a:pt x="0" y="0"/>
                </a:moveTo>
                <a:lnTo>
                  <a:pt x="1611263" y="0"/>
                </a:lnTo>
                <a:lnTo>
                  <a:pt x="1611263" y="457196"/>
                </a:lnTo>
                <a:lnTo>
                  <a:pt x="0" y="457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08271" y="5574927"/>
            <a:ext cx="2892156" cy="1501511"/>
          </a:xfrm>
          <a:custGeom>
            <a:avLst/>
            <a:gdLst/>
            <a:ahLst/>
            <a:cxnLst/>
            <a:rect r="r" b="b" t="t" l="l"/>
            <a:pathLst>
              <a:path h="1501511" w="2892156">
                <a:moveTo>
                  <a:pt x="0" y="0"/>
                </a:moveTo>
                <a:lnTo>
                  <a:pt x="2892156" y="0"/>
                </a:lnTo>
                <a:lnTo>
                  <a:pt x="2892156" y="1501511"/>
                </a:lnTo>
                <a:lnTo>
                  <a:pt x="0" y="1501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02227" y="6023219"/>
            <a:ext cx="2286352" cy="1558876"/>
          </a:xfrm>
          <a:custGeom>
            <a:avLst/>
            <a:gdLst/>
            <a:ahLst/>
            <a:cxnLst/>
            <a:rect r="r" b="b" t="t" l="l"/>
            <a:pathLst>
              <a:path h="1558876" w="2286352">
                <a:moveTo>
                  <a:pt x="0" y="0"/>
                </a:moveTo>
                <a:lnTo>
                  <a:pt x="2286352" y="0"/>
                </a:lnTo>
                <a:lnTo>
                  <a:pt x="2286352" y="1558877"/>
                </a:lnTo>
                <a:lnTo>
                  <a:pt x="0" y="1558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21580" y="6418016"/>
            <a:ext cx="1561485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3928" y="6644385"/>
            <a:ext cx="734457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Data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847828">
            <a:off x="7381920" y="6366921"/>
            <a:ext cx="1703934" cy="483491"/>
          </a:xfrm>
          <a:custGeom>
            <a:avLst/>
            <a:gdLst/>
            <a:ahLst/>
            <a:cxnLst/>
            <a:rect r="r" b="b" t="t" l="l"/>
            <a:pathLst>
              <a:path h="483491" w="1703934">
                <a:moveTo>
                  <a:pt x="0" y="0"/>
                </a:moveTo>
                <a:lnTo>
                  <a:pt x="1703934" y="0"/>
                </a:lnTo>
                <a:lnTo>
                  <a:pt x="1703934" y="483492"/>
                </a:lnTo>
                <a:lnTo>
                  <a:pt x="0" y="483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674968" y="7715727"/>
            <a:ext cx="940872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Cloud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27100" y="3885130"/>
            <a:ext cx="1518304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6324" y="4524953"/>
            <a:ext cx="2362868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Visualization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08271" y="9492454"/>
            <a:ext cx="1287164" cy="43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6">
                <a:solidFill>
                  <a:srgbClr val="000000"/>
                </a:solidFill>
                <a:latin typeface="Open Sauce"/>
              </a:rPr>
              <a:t>Hadoop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233344" y="2221167"/>
            <a:ext cx="13341102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  PROJECT FLOW AND IMPLEMENTATION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8104085" y="-288493"/>
            <a:ext cx="183915" cy="10863987"/>
            <a:chOff x="0" y="0"/>
            <a:chExt cx="48438" cy="28612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438" cy="2861297"/>
            </a:xfrm>
            <a:custGeom>
              <a:avLst/>
              <a:gdLst/>
              <a:ahLst/>
              <a:cxnLst/>
              <a:rect r="r" b="b" t="t" l="l"/>
              <a:pathLst>
                <a:path h="2861297" w="48438">
                  <a:moveTo>
                    <a:pt x="0" y="0"/>
                  </a:moveTo>
                  <a:lnTo>
                    <a:pt x="48438" y="0"/>
                  </a:lnTo>
                  <a:lnTo>
                    <a:pt x="48438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520207" y="-1807596"/>
            <a:ext cx="19278600" cy="3337963"/>
            <a:chOff x="0" y="0"/>
            <a:chExt cx="5077491" cy="8791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77491" cy="879134"/>
            </a:xfrm>
            <a:custGeom>
              <a:avLst/>
              <a:gdLst/>
              <a:ahLst/>
              <a:cxnLst/>
              <a:rect r="r" b="b" t="t" l="l"/>
              <a:pathLst>
                <a:path h="879134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879134"/>
                  </a:lnTo>
                  <a:lnTo>
                    <a:pt x="0" y="8791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78329" y="2194276"/>
            <a:ext cx="3949629" cy="3717927"/>
            <a:chOff x="0" y="0"/>
            <a:chExt cx="972713" cy="91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2713" cy="915650"/>
            </a:xfrm>
            <a:custGeom>
              <a:avLst/>
              <a:gdLst/>
              <a:ahLst/>
              <a:cxnLst/>
              <a:rect r="r" b="b" t="t" l="l"/>
              <a:pathLst>
                <a:path h="915650" w="972713">
                  <a:moveTo>
                    <a:pt x="0" y="0"/>
                  </a:moveTo>
                  <a:lnTo>
                    <a:pt x="972713" y="0"/>
                  </a:lnTo>
                  <a:lnTo>
                    <a:pt x="972713" y="915650"/>
                  </a:lnTo>
                  <a:lnTo>
                    <a:pt x="0" y="9156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789536"/>
            <a:ext cx="3962361" cy="3577007"/>
            <a:chOff x="0" y="0"/>
            <a:chExt cx="975849" cy="880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5849" cy="880944"/>
            </a:xfrm>
            <a:custGeom>
              <a:avLst/>
              <a:gdLst/>
              <a:ahLst/>
              <a:cxnLst/>
              <a:rect r="r" b="b" t="t" l="l"/>
              <a:pathLst>
                <a:path h="880944" w="975849">
                  <a:moveTo>
                    <a:pt x="0" y="0"/>
                  </a:moveTo>
                  <a:lnTo>
                    <a:pt x="975849" y="0"/>
                  </a:lnTo>
                  <a:lnTo>
                    <a:pt x="975849" y="880944"/>
                  </a:lnTo>
                  <a:lnTo>
                    <a:pt x="0" y="880944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77586" y="2166331"/>
            <a:ext cx="3979613" cy="3595260"/>
            <a:chOff x="0" y="0"/>
            <a:chExt cx="980098" cy="8854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0098" cy="885439"/>
            </a:xfrm>
            <a:custGeom>
              <a:avLst/>
              <a:gdLst/>
              <a:ahLst/>
              <a:cxnLst/>
              <a:rect r="r" b="b" t="t" l="l"/>
              <a:pathLst>
                <a:path h="885439" w="980098">
                  <a:moveTo>
                    <a:pt x="0" y="0"/>
                  </a:moveTo>
                  <a:lnTo>
                    <a:pt x="980098" y="0"/>
                  </a:lnTo>
                  <a:lnTo>
                    <a:pt x="980098" y="885439"/>
                  </a:lnTo>
                  <a:lnTo>
                    <a:pt x="0" y="885439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27957" y="2194276"/>
            <a:ext cx="3949629" cy="3595260"/>
            <a:chOff x="0" y="0"/>
            <a:chExt cx="972713" cy="8854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2713" cy="885439"/>
            </a:xfrm>
            <a:custGeom>
              <a:avLst/>
              <a:gdLst/>
              <a:ahLst/>
              <a:cxnLst/>
              <a:rect r="r" b="b" t="t" l="l"/>
              <a:pathLst>
                <a:path h="885439" w="972713">
                  <a:moveTo>
                    <a:pt x="0" y="0"/>
                  </a:moveTo>
                  <a:lnTo>
                    <a:pt x="972713" y="0"/>
                  </a:lnTo>
                  <a:lnTo>
                    <a:pt x="972713" y="885439"/>
                  </a:lnTo>
                  <a:lnTo>
                    <a:pt x="0" y="885439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91061" y="5796748"/>
            <a:ext cx="3949629" cy="3577007"/>
            <a:chOff x="0" y="0"/>
            <a:chExt cx="972713" cy="880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2713" cy="880944"/>
            </a:xfrm>
            <a:custGeom>
              <a:avLst/>
              <a:gdLst/>
              <a:ahLst/>
              <a:cxnLst/>
              <a:rect r="r" b="b" t="t" l="l"/>
              <a:pathLst>
                <a:path h="880944" w="972713">
                  <a:moveTo>
                    <a:pt x="0" y="0"/>
                  </a:moveTo>
                  <a:lnTo>
                    <a:pt x="972713" y="0"/>
                  </a:lnTo>
                  <a:lnTo>
                    <a:pt x="972713" y="880944"/>
                  </a:lnTo>
                  <a:lnTo>
                    <a:pt x="0" y="880944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77586" y="5761591"/>
            <a:ext cx="3979613" cy="3577007"/>
            <a:chOff x="0" y="0"/>
            <a:chExt cx="980098" cy="880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0098" cy="880944"/>
            </a:xfrm>
            <a:custGeom>
              <a:avLst/>
              <a:gdLst/>
              <a:ahLst/>
              <a:cxnLst/>
              <a:rect r="r" b="b" t="t" l="l"/>
              <a:pathLst>
                <a:path h="880944" w="980098">
                  <a:moveTo>
                    <a:pt x="0" y="0"/>
                  </a:moveTo>
                  <a:lnTo>
                    <a:pt x="980098" y="0"/>
                  </a:lnTo>
                  <a:lnTo>
                    <a:pt x="980098" y="880944"/>
                  </a:lnTo>
                  <a:lnTo>
                    <a:pt x="0" y="880944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533230"/>
            <a:ext cx="934731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PROBLEM 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4596" y="3629256"/>
            <a:ext cx="3037094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VOLUME AND VELOCITY CHALLENGES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78329" y="6993973"/>
            <a:ext cx="3949629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OPTIMIZING MERCHANT CATEGORIES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47082" y="3615090"/>
            <a:ext cx="3071730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BALANCING DETECTION COMPLEXITY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63699" y="6993973"/>
            <a:ext cx="3071730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DATA-DRIVEN DECISIONS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34786" y="3673510"/>
            <a:ext cx="3314184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BUSINESS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93048" y="6993973"/>
            <a:ext cx="3348688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ANAMOLY IDENTIFICATION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194276"/>
            <a:ext cx="3949629" cy="3602472"/>
            <a:chOff x="0" y="0"/>
            <a:chExt cx="972713" cy="88721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2713" cy="887216"/>
            </a:xfrm>
            <a:custGeom>
              <a:avLst/>
              <a:gdLst/>
              <a:ahLst/>
              <a:cxnLst/>
              <a:rect r="r" b="b" t="t" l="l"/>
              <a:pathLst>
                <a:path h="887216" w="972713">
                  <a:moveTo>
                    <a:pt x="0" y="0"/>
                  </a:moveTo>
                  <a:lnTo>
                    <a:pt x="972713" y="0"/>
                  </a:lnTo>
                  <a:lnTo>
                    <a:pt x="972713" y="887216"/>
                  </a:lnTo>
                  <a:lnTo>
                    <a:pt x="0" y="887216"/>
                  </a:lnTo>
                  <a:close/>
                </a:path>
              </a:pathLst>
            </a:custGeom>
            <a:solidFill>
              <a:srgbClr val="F3F3F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01754" y="3644300"/>
            <a:ext cx="3616254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MERCHANT CATEGORY ANALYSIS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950215" y="5789536"/>
            <a:ext cx="3949629" cy="3577007"/>
            <a:chOff x="0" y="0"/>
            <a:chExt cx="972713" cy="88094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72713" cy="880944"/>
            </a:xfrm>
            <a:custGeom>
              <a:avLst/>
              <a:gdLst/>
              <a:ahLst/>
              <a:cxnLst/>
              <a:rect r="r" b="b" t="t" l="l"/>
              <a:pathLst>
                <a:path h="880944" w="972713">
                  <a:moveTo>
                    <a:pt x="0" y="0"/>
                  </a:moveTo>
                  <a:lnTo>
                    <a:pt x="972713" y="0"/>
                  </a:lnTo>
                  <a:lnTo>
                    <a:pt x="972713" y="880944"/>
                  </a:lnTo>
                  <a:lnTo>
                    <a:pt x="0" y="880944"/>
                  </a:lnTo>
                  <a:close/>
                </a:path>
              </a:pathLst>
            </a:custGeom>
            <a:solidFill>
              <a:srgbClr val="F3F3F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3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547842" y="6941129"/>
            <a:ext cx="3071730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Nunito Bold"/>
              </a:rPr>
              <a:t>AGED BASED BEHAVIOR INSIGHTS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-354944" y="0"/>
            <a:ext cx="583544" cy="10863987"/>
            <a:chOff x="0" y="0"/>
            <a:chExt cx="153691" cy="28612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3691" cy="2861297"/>
            </a:xfrm>
            <a:custGeom>
              <a:avLst/>
              <a:gdLst/>
              <a:ahLst/>
              <a:cxnLst/>
              <a:rect r="r" b="b" t="t" l="l"/>
              <a:pathLst>
                <a:path h="2861297" w="153691">
                  <a:moveTo>
                    <a:pt x="0" y="0"/>
                  </a:moveTo>
                  <a:lnTo>
                    <a:pt x="153691" y="0"/>
                  </a:lnTo>
                  <a:lnTo>
                    <a:pt x="153691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5684" y="4595422"/>
            <a:ext cx="6849983" cy="2784377"/>
            <a:chOff x="0" y="0"/>
            <a:chExt cx="1804111" cy="733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4111" cy="733334"/>
            </a:xfrm>
            <a:custGeom>
              <a:avLst/>
              <a:gdLst/>
              <a:ahLst/>
              <a:cxnLst/>
              <a:rect r="r" b="b" t="t" l="l"/>
              <a:pathLst>
                <a:path h="733334" w="1804111">
                  <a:moveTo>
                    <a:pt x="0" y="0"/>
                  </a:moveTo>
                  <a:lnTo>
                    <a:pt x="1804111" y="0"/>
                  </a:lnTo>
                  <a:lnTo>
                    <a:pt x="1804111" y="733334"/>
                  </a:lnTo>
                  <a:lnTo>
                    <a:pt x="0" y="733334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05217" y="4595422"/>
            <a:ext cx="5025779" cy="2784377"/>
            <a:chOff x="0" y="0"/>
            <a:chExt cx="1323662" cy="733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662" cy="733334"/>
            </a:xfrm>
            <a:custGeom>
              <a:avLst/>
              <a:gdLst/>
              <a:ahLst/>
              <a:cxnLst/>
              <a:rect r="r" b="b" t="t" l="l"/>
              <a:pathLst>
                <a:path h="733334" w="1323662">
                  <a:moveTo>
                    <a:pt x="0" y="0"/>
                  </a:moveTo>
                  <a:lnTo>
                    <a:pt x="1323662" y="0"/>
                  </a:lnTo>
                  <a:lnTo>
                    <a:pt x="1323662" y="733334"/>
                  </a:lnTo>
                  <a:lnTo>
                    <a:pt x="0" y="733334"/>
                  </a:ln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07853" y="4595422"/>
            <a:ext cx="3086100" cy="2784377"/>
            <a:chOff x="0" y="0"/>
            <a:chExt cx="812800" cy="733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33334"/>
            </a:xfrm>
            <a:custGeom>
              <a:avLst/>
              <a:gdLst/>
              <a:ahLst/>
              <a:cxnLst/>
              <a:rect r="r" b="b" t="t" l="l"/>
              <a:pathLst>
                <a:path h="733334" w="812800">
                  <a:moveTo>
                    <a:pt x="609600" y="0"/>
                  </a:moveTo>
                  <a:lnTo>
                    <a:pt x="0" y="0"/>
                  </a:lnTo>
                  <a:lnTo>
                    <a:pt x="0" y="733334"/>
                  </a:lnTo>
                  <a:lnTo>
                    <a:pt x="609600" y="733334"/>
                  </a:lnTo>
                  <a:lnTo>
                    <a:pt x="812800" y="3666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985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4595422"/>
            <a:ext cx="4054741" cy="2784377"/>
            <a:chOff x="0" y="0"/>
            <a:chExt cx="1067915" cy="7333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7915" cy="733334"/>
            </a:xfrm>
            <a:custGeom>
              <a:avLst/>
              <a:gdLst/>
              <a:ahLst/>
              <a:cxnLst/>
              <a:rect r="r" b="b" t="t" l="l"/>
              <a:pathLst>
                <a:path h="733334" w="1067915">
                  <a:moveTo>
                    <a:pt x="0" y="0"/>
                  </a:moveTo>
                  <a:lnTo>
                    <a:pt x="1067915" y="0"/>
                  </a:lnTo>
                  <a:lnTo>
                    <a:pt x="1067915" y="733334"/>
                  </a:lnTo>
                  <a:lnTo>
                    <a:pt x="0" y="733334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48590" y="4595422"/>
            <a:ext cx="3086100" cy="2784377"/>
            <a:chOff x="0" y="0"/>
            <a:chExt cx="812800" cy="733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33334"/>
            </a:xfrm>
            <a:custGeom>
              <a:avLst/>
              <a:gdLst/>
              <a:ahLst/>
              <a:cxnLst/>
              <a:rect r="r" b="b" t="t" l="l"/>
              <a:pathLst>
                <a:path h="733334" w="812800">
                  <a:moveTo>
                    <a:pt x="609600" y="0"/>
                  </a:moveTo>
                  <a:lnTo>
                    <a:pt x="0" y="0"/>
                  </a:lnTo>
                  <a:lnTo>
                    <a:pt x="0" y="733334"/>
                  </a:lnTo>
                  <a:lnTo>
                    <a:pt x="609600" y="733334"/>
                  </a:lnTo>
                  <a:lnTo>
                    <a:pt x="812800" y="36666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6985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63160" y="5462465"/>
            <a:ext cx="320811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Nunito Bold"/>
              </a:rPr>
              <a:t>Unparalleled Fraud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907" y="990600"/>
            <a:ext cx="7326733" cy="159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9"/>
              </a:lnSpc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WHY OUR PRODUCT?</a:t>
            </a:r>
          </a:p>
          <a:p>
            <a:pPr>
              <a:lnSpc>
                <a:spcPts val="63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961322" y="5462465"/>
            <a:ext cx="436535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Nunito Bold"/>
              </a:rPr>
              <a:t>Comprehensive Cardholder Insights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7853" y="5462465"/>
            <a:ext cx="4068545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EDEAE5"/>
                </a:solidFill>
                <a:latin typeface="Nunito Bold"/>
              </a:rPr>
              <a:t>Data-Driven Business Strategies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2315" y="2816595"/>
            <a:ext cx="16823369" cy="44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799" spc="167">
                <a:solidFill>
                  <a:srgbClr val="000000"/>
                </a:solidFill>
                <a:latin typeface="Nunito"/>
              </a:rPr>
              <a:t>Our Product is a solution for efficient transaction analysis and data-driven decision-making.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495042" y="-3808467"/>
            <a:ext cx="7339262" cy="20851671"/>
            <a:chOff x="0" y="0"/>
            <a:chExt cx="1932974" cy="5491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2974" cy="5491798"/>
            </a:xfrm>
            <a:custGeom>
              <a:avLst/>
              <a:gdLst/>
              <a:ahLst/>
              <a:cxnLst/>
              <a:rect r="r" b="b" t="t" l="l"/>
              <a:pathLst>
                <a:path h="5491798" w="1932974">
                  <a:moveTo>
                    <a:pt x="0" y="0"/>
                  </a:moveTo>
                  <a:lnTo>
                    <a:pt x="1932974" y="0"/>
                  </a:lnTo>
                  <a:lnTo>
                    <a:pt x="1932974" y="5491798"/>
                  </a:lnTo>
                  <a:lnTo>
                    <a:pt x="0" y="5491798"/>
                  </a:lnTo>
                  <a:close/>
                </a:path>
              </a:pathLst>
            </a:custGeom>
            <a:solidFill>
              <a:srgbClr val="EDEAE5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2103" y="4094148"/>
            <a:ext cx="14725141" cy="5164152"/>
            <a:chOff x="0" y="0"/>
            <a:chExt cx="19633521" cy="688553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885536" cy="688553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798F9B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6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0353" y="0"/>
              <a:ext cx="6885536" cy="688553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798F9B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6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747986" y="0"/>
              <a:ext cx="6885536" cy="688553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798F9B"/>
                </a:solidFill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7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3621948" y="5080184"/>
            <a:ext cx="1078168" cy="1078168"/>
          </a:xfrm>
          <a:custGeom>
            <a:avLst/>
            <a:gdLst/>
            <a:ahLst/>
            <a:cxnLst/>
            <a:rect r="r" b="b" t="t" l="l"/>
            <a:pathLst>
              <a:path h="1078168" w="1078168">
                <a:moveTo>
                  <a:pt x="0" y="0"/>
                </a:moveTo>
                <a:lnTo>
                  <a:pt x="1078168" y="0"/>
                </a:lnTo>
                <a:lnTo>
                  <a:pt x="1078168" y="1078169"/>
                </a:lnTo>
                <a:lnTo>
                  <a:pt x="0" y="1078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43554" y="5080184"/>
            <a:ext cx="1078168" cy="1078168"/>
          </a:xfrm>
          <a:custGeom>
            <a:avLst/>
            <a:gdLst/>
            <a:ahLst/>
            <a:cxnLst/>
            <a:rect r="r" b="b" t="t" l="l"/>
            <a:pathLst>
              <a:path h="1078168" w="1078168">
                <a:moveTo>
                  <a:pt x="0" y="0"/>
                </a:moveTo>
                <a:lnTo>
                  <a:pt x="1078168" y="0"/>
                </a:lnTo>
                <a:lnTo>
                  <a:pt x="1078168" y="1078169"/>
                </a:lnTo>
                <a:lnTo>
                  <a:pt x="0" y="1078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98949" y="4908705"/>
            <a:ext cx="1418589" cy="1418589"/>
          </a:xfrm>
          <a:custGeom>
            <a:avLst/>
            <a:gdLst/>
            <a:ahLst/>
            <a:cxnLst/>
            <a:rect r="r" b="b" t="t" l="l"/>
            <a:pathLst>
              <a:path h="1418589" w="1418589">
                <a:moveTo>
                  <a:pt x="0" y="0"/>
                </a:moveTo>
                <a:lnTo>
                  <a:pt x="1418589" y="0"/>
                </a:lnTo>
                <a:lnTo>
                  <a:pt x="1418589" y="1418589"/>
                </a:lnTo>
                <a:lnTo>
                  <a:pt x="0" y="1418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8728" y="1070628"/>
            <a:ext cx="538644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METHODOLOGY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2399" y="6619074"/>
            <a:ext cx="362333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B4A52"/>
                </a:solidFill>
                <a:latin typeface="Nunito Bold"/>
              </a:rPr>
              <a:t>DATA COLLECTION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5411" y="6730311"/>
            <a:ext cx="3637179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B4A52"/>
                </a:solidFill>
                <a:latin typeface="Nunito Bold"/>
              </a:rPr>
              <a:t>SQL QUERIES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2832" y="6730311"/>
            <a:ext cx="3637179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B4A52"/>
                </a:solidFill>
                <a:latin typeface="Nunito Bold"/>
              </a:rPr>
              <a:t>VISUALIZATION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291772" y="-288493"/>
            <a:ext cx="583544" cy="10863987"/>
            <a:chOff x="0" y="0"/>
            <a:chExt cx="153691" cy="28612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3691" cy="2861297"/>
            </a:xfrm>
            <a:custGeom>
              <a:avLst/>
              <a:gdLst/>
              <a:ahLst/>
              <a:cxnLst/>
              <a:rect r="r" b="b" t="t" l="l"/>
              <a:pathLst>
                <a:path h="2861297" w="153691">
                  <a:moveTo>
                    <a:pt x="0" y="0"/>
                  </a:moveTo>
                  <a:lnTo>
                    <a:pt x="153691" y="0"/>
                  </a:lnTo>
                  <a:lnTo>
                    <a:pt x="153691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63845D">
                <a:alpha val="8392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1093" y="2165554"/>
            <a:ext cx="11598233" cy="7387489"/>
          </a:xfrm>
          <a:custGeom>
            <a:avLst/>
            <a:gdLst/>
            <a:ahLst/>
            <a:cxnLst/>
            <a:rect r="r" b="b" t="t" l="l"/>
            <a:pathLst>
              <a:path h="7387489" w="11598233">
                <a:moveTo>
                  <a:pt x="0" y="0"/>
                </a:moveTo>
                <a:lnTo>
                  <a:pt x="11598232" y="0"/>
                </a:lnTo>
                <a:lnTo>
                  <a:pt x="11598232" y="7387488"/>
                </a:lnTo>
                <a:lnTo>
                  <a:pt x="0" y="7387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74459" y="759663"/>
            <a:ext cx="12056098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DATA MODEL  DIAGRAM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3850" y="1752600"/>
            <a:ext cx="19278600" cy="8534400"/>
            <a:chOff x="0" y="0"/>
            <a:chExt cx="5077491" cy="2247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7491" cy="2247743"/>
            </a:xfrm>
            <a:custGeom>
              <a:avLst/>
              <a:gdLst/>
              <a:ahLst/>
              <a:cxnLst/>
              <a:rect r="r" b="b" t="t" l="l"/>
              <a:pathLst>
                <a:path h="2247743" w="5077491">
                  <a:moveTo>
                    <a:pt x="0" y="0"/>
                  </a:moveTo>
                  <a:lnTo>
                    <a:pt x="5077491" y="0"/>
                  </a:lnTo>
                  <a:lnTo>
                    <a:pt x="5077491" y="2247743"/>
                  </a:lnTo>
                  <a:lnTo>
                    <a:pt x="0" y="22477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004888" y="3629236"/>
            <a:ext cx="23812" cy="3300519"/>
          </a:xfrm>
          <a:prstGeom prst="line">
            <a:avLst/>
          </a:prstGeom>
          <a:ln cap="rnd" w="47625">
            <a:solidFill>
              <a:srgbClr val="6384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19566" y="6929756"/>
            <a:ext cx="5968434" cy="3357244"/>
          </a:xfrm>
          <a:custGeom>
            <a:avLst/>
            <a:gdLst/>
            <a:ahLst/>
            <a:cxnLst/>
            <a:rect r="r" b="b" t="t" l="l"/>
            <a:pathLst>
              <a:path h="3357244" w="5968434">
                <a:moveTo>
                  <a:pt x="0" y="0"/>
                </a:moveTo>
                <a:lnTo>
                  <a:pt x="5968434" y="0"/>
                </a:lnTo>
                <a:lnTo>
                  <a:pt x="5968434" y="3357244"/>
                </a:lnTo>
                <a:lnTo>
                  <a:pt x="0" y="3357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9882" y="3906481"/>
            <a:ext cx="76006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882" y="4652644"/>
            <a:ext cx="643737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56767"/>
            <a:ext cx="756321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Garet ExtraBold"/>
              </a:rPr>
              <a:t>INSIGHTS FROM 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882" y="5360035"/>
            <a:ext cx="714111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375" y="3952239"/>
            <a:ext cx="16338058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Utilizing CTEs and window functions for cardholder-specific transaction analysis and fraud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7375" y="4707254"/>
            <a:ext cx="1380907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Identifying High-Performing Categories Through Transaction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7375" y="5410200"/>
            <a:ext cx="1380907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</a:rPr>
              <a:t>Identifying Unusual Transactions Using Standard Deviation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DAFrt59BL5o</dc:identifier>
  <dcterms:modified xsi:type="dcterms:W3CDTF">2011-08-01T06:04:30Z</dcterms:modified>
  <cp:revision>1</cp:revision>
  <dc:title>Data Analysis Pitch Deck &amp; Presentation</dc:title>
</cp:coreProperties>
</file>